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EC69D-2D52-4B80-9609-E646EF5E6D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5F79E-B31A-42B4-9B53-4E41424793E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1463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-24288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再造你的心：回歸赤子之心</a:t>
            </a:r>
          </a:p>
        </p:txBody>
      </p:sp>
      <p:pic>
        <p:nvPicPr>
          <p:cNvPr id="214630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973138"/>
            <a:ext cx="4752975" cy="3022600"/>
          </a:xfrm>
          <a:noFill/>
        </p:spPr>
      </p:pic>
      <p:pic>
        <p:nvPicPr>
          <p:cNvPr id="214630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35600" y="620713"/>
            <a:ext cx="3302000" cy="2890837"/>
          </a:xfrm>
          <a:noFill/>
        </p:spPr>
      </p:pic>
      <p:pic>
        <p:nvPicPr>
          <p:cNvPr id="214630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23850" y="4149725"/>
            <a:ext cx="3856038" cy="2171700"/>
          </a:xfrm>
          <a:noFill/>
        </p:spPr>
      </p:pic>
      <p:pic>
        <p:nvPicPr>
          <p:cNvPr id="2146310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5292725" y="3644900"/>
            <a:ext cx="3024188" cy="27844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14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214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214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214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5FBB3-06B1-4C35-A2CB-E44CE1AC9A97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7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再造的目的：建構永續經營實力</a:t>
            </a:r>
          </a:p>
        </p:txBody>
      </p:sp>
      <p:pic>
        <p:nvPicPr>
          <p:cNvPr id="322564" name="Picture 3" descr="filt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447800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7316" name="Text Box 4"/>
          <p:cNvSpPr txBox="1">
            <a:spLocks noChangeAspect="1" noChangeArrowheads="1"/>
          </p:cNvSpPr>
          <p:nvPr/>
        </p:nvSpPr>
        <p:spPr bwMode="auto">
          <a:xfrm>
            <a:off x="3810000" y="20701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339966"/>
                </a:solidFill>
                <a:latin typeface="Times New Roman" pitchFamily="18" charset="0"/>
                <a:ea typeface="標楷體" pitchFamily="65" charset="-120"/>
              </a:rPr>
              <a:t>機會市場</a:t>
            </a:r>
          </a:p>
        </p:txBody>
      </p:sp>
      <p:sp>
        <p:nvSpPr>
          <p:cNvPr id="1677317" name="Text Box 5"/>
          <p:cNvSpPr txBox="1">
            <a:spLocks noChangeAspect="1" noChangeArrowheads="1"/>
          </p:cNvSpPr>
          <p:nvPr/>
        </p:nvSpPr>
        <p:spPr bwMode="auto">
          <a:xfrm>
            <a:off x="5410200" y="36861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願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景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使</a:t>
            </a:r>
          </a:p>
          <a:p>
            <a:pPr algn="l"/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命</a:t>
            </a:r>
          </a:p>
        </p:txBody>
      </p:sp>
      <p:sp>
        <p:nvSpPr>
          <p:cNvPr id="1677318" name="Text Box 6"/>
          <p:cNvSpPr txBox="1">
            <a:spLocks noChangeAspect="1" noChangeArrowheads="1"/>
          </p:cNvSpPr>
          <p:nvPr/>
        </p:nvSpPr>
        <p:spPr bwMode="auto">
          <a:xfrm>
            <a:off x="2819400" y="36099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資</a:t>
            </a:r>
          </a:p>
          <a:p>
            <a:pPr algn="l"/>
            <a:r>
              <a:rPr lang="zh-TW" altLang="en-US" sz="24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源</a:t>
            </a:r>
          </a:p>
          <a:p>
            <a:pPr algn="l"/>
            <a:r>
              <a:rPr lang="zh-TW" altLang="en-US" sz="24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整</a:t>
            </a:r>
          </a:p>
          <a:p>
            <a:pPr algn="l"/>
            <a:r>
              <a:rPr lang="zh-TW" altLang="en-US" sz="24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合</a:t>
            </a:r>
          </a:p>
        </p:txBody>
      </p:sp>
      <p:sp>
        <p:nvSpPr>
          <p:cNvPr id="1677319" name="Text Box 7"/>
          <p:cNvSpPr txBox="1">
            <a:spLocks noChangeAspect="1" noChangeArrowheads="1"/>
          </p:cNvSpPr>
          <p:nvPr/>
        </p:nvSpPr>
        <p:spPr bwMode="auto">
          <a:xfrm>
            <a:off x="33528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策略</a:t>
            </a:r>
          </a:p>
        </p:txBody>
      </p:sp>
      <p:sp>
        <p:nvSpPr>
          <p:cNvPr id="1677320" name="Text Box 8"/>
          <p:cNvSpPr txBox="1">
            <a:spLocks noChangeAspect="1" noChangeArrowheads="1"/>
          </p:cNvSpPr>
          <p:nvPr/>
        </p:nvSpPr>
        <p:spPr bwMode="auto">
          <a:xfrm>
            <a:off x="48006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定位</a:t>
            </a:r>
          </a:p>
        </p:txBody>
      </p:sp>
      <p:sp>
        <p:nvSpPr>
          <p:cNvPr id="1677321" name="Text Box 9"/>
          <p:cNvSpPr txBox="1">
            <a:spLocks noChangeAspect="1" noChangeArrowheads="1"/>
          </p:cNvSpPr>
          <p:nvPr/>
        </p:nvSpPr>
        <p:spPr bwMode="auto">
          <a:xfrm>
            <a:off x="4114800" y="42957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營運</a:t>
            </a:r>
          </a:p>
        </p:txBody>
      </p:sp>
      <p:sp>
        <p:nvSpPr>
          <p:cNvPr id="1677322" name="Text Box 10"/>
          <p:cNvSpPr txBox="1">
            <a:spLocks noChangeAspect="1" noChangeArrowheads="1"/>
          </p:cNvSpPr>
          <p:nvPr/>
        </p:nvSpPr>
        <p:spPr bwMode="auto">
          <a:xfrm>
            <a:off x="4067175" y="3213100"/>
            <a:ext cx="793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60000"/>
              </a:lnSpc>
              <a:spcBef>
                <a:spcPct val="20000"/>
              </a:spcBef>
            </a:pPr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永續</a:t>
            </a:r>
          </a:p>
          <a:p>
            <a:pPr algn="l">
              <a:lnSpc>
                <a:spcPct val="60000"/>
              </a:lnSpc>
              <a:spcBef>
                <a:spcPct val="20000"/>
              </a:spcBef>
            </a:pPr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經營</a:t>
            </a:r>
          </a:p>
          <a:p>
            <a:pPr algn="l">
              <a:lnSpc>
                <a:spcPct val="60000"/>
              </a:lnSpc>
              <a:spcBef>
                <a:spcPct val="20000"/>
              </a:spcBef>
            </a:pPr>
            <a:r>
              <a:rPr lang="zh-TW" altLang="en-US" sz="24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322572" name="Picture 11" descr="j033658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7308850" y="4581525"/>
            <a:ext cx="1300163" cy="1528763"/>
          </a:xfr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7316" grpId="0" autoUpdateAnimBg="0"/>
      <p:bldP spid="1677317" grpId="0" autoUpdateAnimBg="0"/>
      <p:bldP spid="1677318" grpId="0" autoUpdateAnimBg="0"/>
      <p:bldP spid="1677319" grpId="0" autoUpdateAnimBg="0"/>
      <p:bldP spid="1677320" grpId="0" autoUpdateAnimBg="0"/>
      <p:bldP spid="1677321" grpId="0" autoUpdateAnimBg="0"/>
      <p:bldP spid="16773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ADB68-289E-46DB-8ED9-C71BFB5DB36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78338" name="Rectangle 2"/>
          <p:cNvSpPr>
            <a:spLocks noChangeArrowheads="1"/>
          </p:cNvSpPr>
          <p:nvPr/>
        </p:nvSpPr>
        <p:spPr bwMode="auto">
          <a:xfrm>
            <a:off x="696913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實力的元素</a:t>
            </a:r>
          </a:p>
        </p:txBody>
      </p:sp>
      <p:pic>
        <p:nvPicPr>
          <p:cNvPr id="323588" name="Picture 3" descr="fil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447800"/>
            <a:ext cx="3967163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8340" name="Text Box 4"/>
          <p:cNvSpPr txBox="1">
            <a:spLocks noChangeAspect="1" noChangeArrowheads="1"/>
          </p:cNvSpPr>
          <p:nvPr/>
        </p:nvSpPr>
        <p:spPr bwMode="auto">
          <a:xfrm>
            <a:off x="3810000" y="20701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人本能力</a:t>
            </a:r>
          </a:p>
        </p:txBody>
      </p:sp>
      <p:sp>
        <p:nvSpPr>
          <p:cNvPr id="1678341" name="Text Box 5"/>
          <p:cNvSpPr txBox="1">
            <a:spLocks noChangeAspect="1" noChangeArrowheads="1"/>
          </p:cNvSpPr>
          <p:nvPr/>
        </p:nvSpPr>
        <p:spPr bwMode="auto">
          <a:xfrm>
            <a:off x="5410200" y="36861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執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行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1678342" name="Text Box 6"/>
          <p:cNvSpPr txBox="1">
            <a:spLocks noChangeAspect="1" noChangeArrowheads="1"/>
          </p:cNvSpPr>
          <p:nvPr/>
        </p:nvSpPr>
        <p:spPr bwMode="auto">
          <a:xfrm>
            <a:off x="2819400" y="3609975"/>
            <a:ext cx="488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競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爭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能</a:t>
            </a:r>
          </a:p>
          <a:p>
            <a:pPr algn="l"/>
            <a:r>
              <a:rPr lang="zh-TW" altLang="en-US" sz="24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力</a:t>
            </a:r>
          </a:p>
        </p:txBody>
      </p:sp>
      <p:sp>
        <p:nvSpPr>
          <p:cNvPr id="1678343" name="Text Box 7"/>
          <p:cNvSpPr txBox="1">
            <a:spLocks noChangeAspect="1" noChangeArrowheads="1"/>
          </p:cNvSpPr>
          <p:nvPr/>
        </p:nvSpPr>
        <p:spPr bwMode="auto">
          <a:xfrm>
            <a:off x="33528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特質</a:t>
            </a:r>
          </a:p>
        </p:txBody>
      </p:sp>
      <p:sp>
        <p:nvSpPr>
          <p:cNvPr id="1678344" name="Text Box 8"/>
          <p:cNvSpPr txBox="1">
            <a:spLocks noChangeAspect="1" noChangeArrowheads="1"/>
          </p:cNvSpPr>
          <p:nvPr/>
        </p:nvSpPr>
        <p:spPr bwMode="auto">
          <a:xfrm>
            <a:off x="4800600" y="30003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專長</a:t>
            </a:r>
          </a:p>
        </p:txBody>
      </p:sp>
      <p:sp>
        <p:nvSpPr>
          <p:cNvPr id="1678345" name="Text Box 9"/>
          <p:cNvSpPr txBox="1">
            <a:spLocks noChangeAspect="1" noChangeArrowheads="1"/>
          </p:cNvSpPr>
          <p:nvPr/>
        </p:nvSpPr>
        <p:spPr bwMode="auto">
          <a:xfrm>
            <a:off x="4038600" y="4267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1678346" name="Text Box 10"/>
          <p:cNvSpPr txBox="1">
            <a:spLocks noChangeAspect="1" noChangeArrowheads="1"/>
          </p:cNvSpPr>
          <p:nvPr/>
        </p:nvSpPr>
        <p:spPr bwMode="auto">
          <a:xfrm>
            <a:off x="3962400" y="33528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2800" b="1">
                <a:solidFill>
                  <a:srgbClr val="00FFCC"/>
                </a:solidFill>
                <a:latin typeface="Times New Roman" pitchFamily="18" charset="0"/>
                <a:ea typeface="標楷體" pitchFamily="65" charset="-120"/>
              </a:rPr>
              <a:t>實力</a:t>
            </a:r>
          </a:p>
        </p:txBody>
      </p:sp>
      <p:pic>
        <p:nvPicPr>
          <p:cNvPr id="323596" name="Picture 11" descr="j031810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188" y="4725988"/>
            <a:ext cx="12969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8340" grpId="0" autoUpdateAnimBg="0"/>
      <p:bldP spid="1678341" grpId="0" autoUpdateAnimBg="0"/>
      <p:bldP spid="1678342" grpId="0" autoUpdateAnimBg="0"/>
      <p:bldP spid="1678343" grpId="0" autoUpdateAnimBg="0"/>
      <p:bldP spid="1678344" grpId="0" autoUpdateAnimBg="0"/>
      <p:bldP spid="1678345" grpId="0" autoUpdateAnimBg="0"/>
      <p:bldP spid="16783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B1C4B-D9C4-4713-A0E5-0EBB5238D1CB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67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zh-TW" sz="4400" smtClean="0"/>
              <a:t>TQM</a:t>
            </a:r>
            <a:r>
              <a:rPr lang="zh-TW" altLang="en-US" sz="4400" smtClean="0"/>
              <a:t>與</a:t>
            </a:r>
            <a:r>
              <a:rPr lang="en-US" altLang="zh-TW" sz="4400" smtClean="0"/>
              <a:t>BPR</a:t>
            </a:r>
            <a:r>
              <a:rPr lang="zh-TW" altLang="en-US" sz="4400" smtClean="0"/>
              <a:t>的關聯圖示</a:t>
            </a:r>
            <a:endParaRPr lang="zh-TW" altLang="en-US" smtClean="0"/>
          </a:p>
        </p:txBody>
      </p:sp>
      <p:sp>
        <p:nvSpPr>
          <p:cNvPr id="324612" name="Line 3"/>
          <p:cNvSpPr>
            <a:spLocks noChangeShapeType="1"/>
          </p:cNvSpPr>
          <p:nvPr/>
        </p:nvSpPr>
        <p:spPr bwMode="auto">
          <a:xfrm>
            <a:off x="1539875" y="9906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13" name="Line 4"/>
          <p:cNvSpPr>
            <a:spLocks noChangeShapeType="1"/>
          </p:cNvSpPr>
          <p:nvPr/>
        </p:nvSpPr>
        <p:spPr bwMode="auto">
          <a:xfrm>
            <a:off x="1539875" y="52578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76293" name="Line 5"/>
          <p:cNvSpPr>
            <a:spLocks noChangeShapeType="1"/>
          </p:cNvSpPr>
          <p:nvPr/>
        </p:nvSpPr>
        <p:spPr bwMode="auto">
          <a:xfrm flipV="1">
            <a:off x="1600200" y="4038600"/>
            <a:ext cx="54864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39875" y="4495800"/>
            <a:ext cx="3505200" cy="762000"/>
            <a:chOff x="970" y="2832"/>
            <a:chExt cx="2208" cy="480"/>
          </a:xfrm>
        </p:grpSpPr>
        <p:sp>
          <p:nvSpPr>
            <p:cNvPr id="324642" name="Line 7"/>
            <p:cNvSpPr>
              <a:spLocks noChangeShapeType="1"/>
            </p:cNvSpPr>
            <p:nvPr/>
          </p:nvSpPr>
          <p:spPr bwMode="auto">
            <a:xfrm>
              <a:off x="1690" y="3168"/>
              <a:ext cx="0" cy="14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43" name="Line 8"/>
            <p:cNvSpPr>
              <a:spLocks noChangeShapeType="1"/>
            </p:cNvSpPr>
            <p:nvPr/>
          </p:nvSpPr>
          <p:spPr bwMode="auto">
            <a:xfrm>
              <a:off x="1930" y="2832"/>
              <a:ext cx="0" cy="48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44" name="Line 9"/>
            <p:cNvSpPr>
              <a:spLocks noChangeShapeType="1"/>
            </p:cNvSpPr>
            <p:nvPr/>
          </p:nvSpPr>
          <p:spPr bwMode="auto">
            <a:xfrm>
              <a:off x="970" y="2832"/>
              <a:ext cx="220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45" name="Line 10"/>
            <p:cNvSpPr>
              <a:spLocks noChangeShapeType="1"/>
            </p:cNvSpPr>
            <p:nvPr/>
          </p:nvSpPr>
          <p:spPr bwMode="auto">
            <a:xfrm>
              <a:off x="3178" y="2832"/>
              <a:ext cx="0" cy="48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682875" y="2209800"/>
            <a:ext cx="2895600" cy="2819400"/>
            <a:chOff x="1690" y="1392"/>
            <a:chExt cx="1824" cy="1776"/>
          </a:xfrm>
        </p:grpSpPr>
        <p:sp>
          <p:nvSpPr>
            <p:cNvPr id="324636" name="Line 12"/>
            <p:cNvSpPr>
              <a:spLocks noChangeShapeType="1"/>
            </p:cNvSpPr>
            <p:nvPr/>
          </p:nvSpPr>
          <p:spPr bwMode="auto">
            <a:xfrm flipV="1">
              <a:off x="1690" y="2832"/>
              <a:ext cx="24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37" name="Line 13"/>
            <p:cNvSpPr>
              <a:spLocks noChangeShapeType="1"/>
            </p:cNvSpPr>
            <p:nvPr/>
          </p:nvSpPr>
          <p:spPr bwMode="auto">
            <a:xfrm flipV="1">
              <a:off x="1930" y="2496"/>
              <a:ext cx="62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38" name="Line 14"/>
            <p:cNvSpPr>
              <a:spLocks noChangeShapeType="1"/>
            </p:cNvSpPr>
            <p:nvPr/>
          </p:nvSpPr>
          <p:spPr bwMode="auto">
            <a:xfrm flipV="1">
              <a:off x="2554" y="2160"/>
              <a:ext cx="9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39" name="Line 15"/>
            <p:cNvSpPr>
              <a:spLocks noChangeShapeType="1"/>
            </p:cNvSpPr>
            <p:nvPr/>
          </p:nvSpPr>
          <p:spPr bwMode="auto">
            <a:xfrm flipV="1">
              <a:off x="2650" y="1776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40" name="Line 16"/>
            <p:cNvSpPr>
              <a:spLocks noChangeShapeType="1"/>
            </p:cNvSpPr>
            <p:nvPr/>
          </p:nvSpPr>
          <p:spPr bwMode="auto">
            <a:xfrm flipV="1">
              <a:off x="3370" y="1392"/>
              <a:ext cx="144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41" name="AutoShape 17"/>
            <p:cNvSpPr>
              <a:spLocks noChangeArrowheads="1"/>
            </p:cNvSpPr>
            <p:nvPr/>
          </p:nvSpPr>
          <p:spPr bwMode="auto">
            <a:xfrm>
              <a:off x="1690" y="2544"/>
              <a:ext cx="288" cy="192"/>
            </a:xfrm>
            <a:prstGeom prst="wedgeRectCallout">
              <a:avLst>
                <a:gd name="adj1" fmla="val -26736"/>
                <a:gd name="adj2" fmla="val 204167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20000"/>
                </a:spcBef>
              </a:pPr>
              <a:r>
                <a:rPr lang="en-US" altLang="zh-TW" sz="1600">
                  <a:latin typeface="Times New Roman" pitchFamily="18" charset="0"/>
                </a:rPr>
                <a:t>BPR</a:t>
              </a:r>
              <a:endParaRPr lang="en-US" altLang="zh-TW" sz="2400">
                <a:latin typeface="Times New Roman" pitchFamily="18" charset="0"/>
              </a:endParaRPr>
            </a:p>
          </p:txBody>
        </p:sp>
      </p:grpSp>
      <p:sp>
        <p:nvSpPr>
          <p:cNvPr id="1676306" name="AutoShape 18"/>
          <p:cNvSpPr>
            <a:spLocks noChangeArrowheads="1"/>
          </p:cNvSpPr>
          <p:nvPr/>
        </p:nvSpPr>
        <p:spPr bwMode="auto">
          <a:xfrm>
            <a:off x="1616075" y="4572000"/>
            <a:ext cx="457200" cy="381000"/>
          </a:xfrm>
          <a:prstGeom prst="wedgeRectCallout">
            <a:avLst>
              <a:gd name="adj1" fmla="val 52083"/>
              <a:gd name="adj2" fmla="val 100833"/>
            </a:avLst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en-US" altLang="zh-TW" sz="1600">
                <a:latin typeface="Times New Roman" pitchFamily="18" charset="0"/>
              </a:rPr>
              <a:t>TQM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324618" name="Line 19"/>
          <p:cNvSpPr>
            <a:spLocks noChangeShapeType="1"/>
          </p:cNvSpPr>
          <p:nvPr/>
        </p:nvSpPr>
        <p:spPr bwMode="auto">
          <a:xfrm>
            <a:off x="1539875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19" name="Line 20"/>
          <p:cNvSpPr>
            <a:spLocks noChangeShapeType="1"/>
          </p:cNvSpPr>
          <p:nvPr/>
        </p:nvSpPr>
        <p:spPr bwMode="auto">
          <a:xfrm>
            <a:off x="1539875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0" name="Line 21"/>
          <p:cNvSpPr>
            <a:spLocks noChangeShapeType="1"/>
          </p:cNvSpPr>
          <p:nvPr/>
        </p:nvSpPr>
        <p:spPr bwMode="auto">
          <a:xfrm>
            <a:off x="2682875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1" name="Line 22"/>
          <p:cNvSpPr>
            <a:spLocks noChangeShapeType="1"/>
          </p:cNvSpPr>
          <p:nvPr/>
        </p:nvSpPr>
        <p:spPr bwMode="auto">
          <a:xfrm>
            <a:off x="2454275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2" name="Line 23"/>
          <p:cNvSpPr>
            <a:spLocks noChangeShapeType="1"/>
          </p:cNvSpPr>
          <p:nvPr/>
        </p:nvSpPr>
        <p:spPr bwMode="auto">
          <a:xfrm>
            <a:off x="3063875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3" name="Line 24"/>
          <p:cNvSpPr>
            <a:spLocks noChangeShapeType="1"/>
          </p:cNvSpPr>
          <p:nvPr/>
        </p:nvSpPr>
        <p:spPr bwMode="auto">
          <a:xfrm>
            <a:off x="2987675" y="5410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4" name="Line 25"/>
          <p:cNvSpPr>
            <a:spLocks noChangeShapeType="1"/>
          </p:cNvSpPr>
          <p:nvPr/>
        </p:nvSpPr>
        <p:spPr bwMode="auto">
          <a:xfrm>
            <a:off x="2682875" y="5410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76314" name="Text Box 26"/>
          <p:cNvSpPr txBox="1">
            <a:spLocks noChangeArrowheads="1"/>
          </p:cNvSpPr>
          <p:nvPr/>
        </p:nvSpPr>
        <p:spPr bwMode="auto">
          <a:xfrm>
            <a:off x="1692275" y="5257800"/>
            <a:ext cx="946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典範強化期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1676315" name="AutoShape 27"/>
          <p:cNvSpPr>
            <a:spLocks noChangeArrowheads="1"/>
          </p:cNvSpPr>
          <p:nvPr/>
        </p:nvSpPr>
        <p:spPr bwMode="auto">
          <a:xfrm>
            <a:off x="2073275" y="5715000"/>
            <a:ext cx="838200" cy="457200"/>
          </a:xfrm>
          <a:prstGeom prst="wedgeEllipseCallout">
            <a:avLst>
              <a:gd name="adj1" fmla="val 46023"/>
              <a:gd name="adj2" fmla="val -11319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</a:pPr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典範轉移期</a:t>
            </a:r>
          </a:p>
        </p:txBody>
      </p:sp>
      <p:sp>
        <p:nvSpPr>
          <p:cNvPr id="324627" name="Line 28"/>
          <p:cNvSpPr>
            <a:spLocks noChangeShapeType="1"/>
          </p:cNvSpPr>
          <p:nvPr/>
        </p:nvSpPr>
        <p:spPr bwMode="auto">
          <a:xfrm>
            <a:off x="5045075" y="5334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8" name="Line 29"/>
          <p:cNvSpPr>
            <a:spLocks noChangeShapeType="1"/>
          </p:cNvSpPr>
          <p:nvPr/>
        </p:nvSpPr>
        <p:spPr bwMode="auto">
          <a:xfrm>
            <a:off x="3063875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4629" name="Line 30"/>
          <p:cNvSpPr>
            <a:spLocks noChangeShapeType="1"/>
          </p:cNvSpPr>
          <p:nvPr/>
        </p:nvSpPr>
        <p:spPr bwMode="auto">
          <a:xfrm>
            <a:off x="4587875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76319" name="Text Box 31"/>
          <p:cNvSpPr txBox="1">
            <a:spLocks noChangeArrowheads="1"/>
          </p:cNvSpPr>
          <p:nvPr/>
        </p:nvSpPr>
        <p:spPr bwMode="auto">
          <a:xfrm>
            <a:off x="3505200" y="5294313"/>
            <a:ext cx="641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kumimoji="0" lang="zh-TW" altLang="en-US" sz="1200">
                <a:latin typeface="Times New Roman" pitchFamily="18" charset="0"/>
                <a:ea typeface="標楷體" pitchFamily="65" charset="-120"/>
              </a:rPr>
              <a:t>危險期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324631" name="Text Box 32"/>
          <p:cNvSpPr txBox="1">
            <a:spLocks noChangeArrowheads="1"/>
          </p:cNvSpPr>
          <p:nvPr/>
        </p:nvSpPr>
        <p:spPr bwMode="auto">
          <a:xfrm>
            <a:off x="914400" y="1563688"/>
            <a:ext cx="412750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改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革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績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效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度</a:t>
            </a:r>
            <a:endParaRPr lang="zh-TW" altLang="en-US" sz="2400">
              <a:latin typeface="Times New Roman" pitchFamily="18" charset="0"/>
            </a:endParaRPr>
          </a:p>
        </p:txBody>
      </p:sp>
      <p:sp>
        <p:nvSpPr>
          <p:cNvPr id="324632" name="Text Box 33"/>
          <p:cNvSpPr txBox="1">
            <a:spLocks noChangeArrowheads="1"/>
          </p:cNvSpPr>
          <p:nvPr/>
        </p:nvSpPr>
        <p:spPr bwMode="auto">
          <a:xfrm>
            <a:off x="6645275" y="5334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時間</a:t>
            </a:r>
          </a:p>
        </p:txBody>
      </p:sp>
      <p:sp>
        <p:nvSpPr>
          <p:cNvPr id="1676322" name="AutoShape 34"/>
          <p:cNvSpPr>
            <a:spLocks noChangeArrowheads="1"/>
          </p:cNvSpPr>
          <p:nvPr/>
        </p:nvSpPr>
        <p:spPr bwMode="auto">
          <a:xfrm>
            <a:off x="1768475" y="990600"/>
            <a:ext cx="4327525" cy="685800"/>
          </a:xfrm>
          <a:prstGeom prst="wedgeRoundRectCallout">
            <a:avLst>
              <a:gd name="adj1" fmla="val 34116"/>
              <a:gd name="adj2" fmla="val 169444"/>
              <a:gd name="adj3" fmla="val 16667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超改革績效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= (TQM+ BPR)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績效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             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= (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典範強化 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+ 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典範轉移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績效</a:t>
            </a:r>
          </a:p>
        </p:txBody>
      </p:sp>
      <p:sp>
        <p:nvSpPr>
          <p:cNvPr id="1676323" name="AutoShape 35"/>
          <p:cNvSpPr>
            <a:spLocks noChangeArrowheads="1"/>
          </p:cNvSpPr>
          <p:nvPr/>
        </p:nvSpPr>
        <p:spPr bwMode="auto">
          <a:xfrm>
            <a:off x="5807075" y="2971800"/>
            <a:ext cx="2803525" cy="609600"/>
          </a:xfrm>
          <a:prstGeom prst="wedgeRectCallout">
            <a:avLst>
              <a:gd name="adj1" fmla="val -62458"/>
              <a:gd name="adj2" fmla="val 158856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低改革績效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= TQM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績效</a:t>
            </a:r>
          </a:p>
          <a:p>
            <a:pPr algn="l">
              <a:spcBef>
                <a:spcPct val="20000"/>
              </a:spcBef>
            </a:pP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             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= 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典範強化績效</a:t>
            </a:r>
          </a:p>
        </p:txBody>
      </p:sp>
      <p:sp>
        <p:nvSpPr>
          <p:cNvPr id="324635" name="Text Box 36"/>
          <p:cNvSpPr txBox="1">
            <a:spLocks noChangeArrowheads="1"/>
          </p:cNvSpPr>
          <p:nvPr/>
        </p:nvSpPr>
        <p:spPr bwMode="auto">
          <a:xfrm>
            <a:off x="5148263" y="5805488"/>
            <a:ext cx="3787775" cy="5810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 altLang="zh-TW" sz="1600"/>
              <a:t> TQM : Total quality management</a:t>
            </a:r>
          </a:p>
          <a:p>
            <a:pPr algn="l">
              <a:buFontTx/>
              <a:buChar char="•"/>
            </a:pPr>
            <a:r>
              <a:rPr lang="en-US" altLang="zh-TW" sz="1600"/>
              <a:t> BPR : Business process reengineering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6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6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7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7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7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7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76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76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76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76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76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76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6293" grpId="0" animBg="1"/>
      <p:bldP spid="1676306" grpId="0" animBg="1" autoUpdateAnimBg="0"/>
      <p:bldP spid="1676314" grpId="0" autoUpdateAnimBg="0"/>
      <p:bldP spid="1676315" grpId="0" animBg="1" autoUpdateAnimBg="0"/>
      <p:bldP spid="1676319" grpId="0" autoUpdateAnimBg="0"/>
      <p:bldP spid="1676322" grpId="0" animBg="1" autoUpdateAnimBg="0"/>
      <p:bldP spid="167632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026" name="Picture 2" descr="C:\Users\USER\Documents\My Cmaps\SISP\再造的目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22" y="332656"/>
            <a:ext cx="5004048" cy="375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cuments\My Cmaps\SISP\實力元素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564904"/>
            <a:ext cx="499255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3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tate\\E=0\\H=6\\L=1\\A=0\\C=0\\"/>
</p:tagLst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5</TotalTime>
  <Words>121</Words>
  <Application>Microsoft Office PowerPoint</Application>
  <PresentationFormat>如螢幕大小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標楷體</vt:lpstr>
      <vt:lpstr>Arial</vt:lpstr>
      <vt:lpstr>Symbol</vt:lpstr>
      <vt:lpstr>Times New Roman</vt:lpstr>
      <vt:lpstr>教學目標</vt:lpstr>
      <vt:lpstr>再造你的心：回歸赤子之心</vt:lpstr>
      <vt:lpstr>再造的目的：建構永續經營實力</vt:lpstr>
      <vt:lpstr>PowerPoint 簡報</vt:lpstr>
      <vt:lpstr>TQM與BPR的關聯圖示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再造你的心：回歸赤子之心</dc:title>
  <dc:creator>Your User Name</dc:creator>
  <cp:lastModifiedBy>George Lee</cp:lastModifiedBy>
  <cp:revision>2</cp:revision>
  <dcterms:created xsi:type="dcterms:W3CDTF">2010-07-17T14:08:47Z</dcterms:created>
  <dcterms:modified xsi:type="dcterms:W3CDTF">2017-09-12T07:47:53Z</dcterms:modified>
</cp:coreProperties>
</file>